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775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5" r:id="rId32"/>
    <p:sldId id="766" r:id="rId33"/>
    <p:sldId id="768" r:id="rId34"/>
    <p:sldId id="767" r:id="rId35"/>
    <p:sldId id="769" r:id="rId36"/>
    <p:sldId id="770" r:id="rId37"/>
    <p:sldId id="771" r:id="rId38"/>
    <p:sldId id="772" r:id="rId40"/>
    <p:sldId id="773" r:id="rId41"/>
    <p:sldId id="774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苏美玲" initials="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26" autoAdjust="0"/>
    <p:restoredTop sz="88867" autoAdjust="0"/>
  </p:normalViewPr>
  <p:slideViewPr>
    <p:cSldViewPr snapToGrid="0">
      <p:cViewPr varScale="1">
        <p:scale>
          <a:sx n="75" d="100"/>
          <a:sy n="75" d="100"/>
        </p:scale>
        <p:origin x="34" y="8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commentAuthors" Target="commentAuthors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6C74C-4749-457C-BC30-6AEF9D19BB61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69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9B4DE-18E5-4743-AF11-032A7C75215A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2D22A-AD05-4B8C-828A-CE93B48794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2D22A-AD05-4B8C-828A-CE93B48794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2D22A-AD05-4B8C-828A-CE93B48794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503" y="1122363"/>
            <a:ext cx="10364367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172" y="3602038"/>
            <a:ext cx="914503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5883" y="365125"/>
            <a:ext cx="2629196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94" y="365125"/>
            <a:ext cx="7735171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944" y="1709739"/>
            <a:ext cx="1051678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944" y="4589464"/>
            <a:ext cx="1051678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94" y="1825625"/>
            <a:ext cx="5182184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895" y="1825625"/>
            <a:ext cx="5182184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83" y="365126"/>
            <a:ext cx="10516784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884" y="1681163"/>
            <a:ext cx="515836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884" y="2505075"/>
            <a:ext cx="515836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895" y="1681163"/>
            <a:ext cx="51837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895" y="2505075"/>
            <a:ext cx="5183772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83" y="457200"/>
            <a:ext cx="393268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772" y="987426"/>
            <a:ext cx="617289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883" y="2057400"/>
            <a:ext cx="393268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83" y="457200"/>
            <a:ext cx="393268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772" y="987426"/>
            <a:ext cx="6172895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883" y="2057400"/>
            <a:ext cx="393268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94" y="365126"/>
            <a:ext cx="105167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94" y="1825625"/>
            <a:ext cx="105167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94" y="6356351"/>
            <a:ext cx="2743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055" y="6356351"/>
            <a:ext cx="41152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570" y="6356351"/>
            <a:ext cx="2743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microsoft.com/office/2007/relationships/media" Target="../media/media8.mp4"/><Relationship Id="rId1" Type="http://schemas.openxmlformats.org/officeDocument/2006/relationships/video" Target="../media/media8.mp4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microsoft.com/office/2007/relationships/media" Target="../media/media9.mp4"/><Relationship Id="rId1" Type="http://schemas.openxmlformats.org/officeDocument/2006/relationships/video" Target="../media/media9.mp4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microsoft.com/office/2007/relationships/media" Target="../media/media10.mp4"/><Relationship Id="rId1" Type="http://schemas.openxmlformats.org/officeDocument/2006/relationships/video" Target="../media/media10.mp4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microsoft.com/office/2007/relationships/media" Target="../media/media4.mp4"/><Relationship Id="rId2" Type="http://schemas.openxmlformats.org/officeDocument/2006/relationships/video" Target="../media/media4.mp4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50065" cy="67221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seq2seq+attention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汇报人：扣扣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machine translation by seq2seq</a:t>
            </a:r>
            <a:br>
              <a:rPr lang="en-US" altLang="zh-CN"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38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/>
          </a:p>
          <a:p>
            <a:pPr lvl="1"/>
            <a:endParaRPr lang="zh-CN" altLang="en-US" sz="1800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34250" y="1556385"/>
            <a:ext cx="4163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/>
          <a:p/>
        </p:txBody>
      </p:sp>
      <p:sp>
        <p:nvSpPr>
          <p:cNvPr id="6" name="文本框 5"/>
          <p:cNvSpPr txBox="1"/>
          <p:nvPr/>
        </p:nvSpPr>
        <p:spPr>
          <a:xfrm>
            <a:off x="390525" y="4828540"/>
            <a:ext cx="114122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>
                <a:solidFill>
                  <a:schemeClr val="tx1"/>
                </a:solidFill>
              </a:rPr>
              <a:t>对于以</a:t>
            </a:r>
            <a:r>
              <a:rPr lang="en-US" altLang="zh-CN">
                <a:solidFill>
                  <a:schemeClr val="tx1"/>
                </a:solidFill>
              </a:rPr>
              <a:t>RNN</a:t>
            </a:r>
            <a:r>
              <a:rPr lang="zh-CN" altLang="en-US">
                <a:solidFill>
                  <a:schemeClr val="tx1"/>
                </a:solidFill>
              </a:rPr>
              <a:t>为基础结构的</a:t>
            </a:r>
            <a:r>
              <a:rPr lang="en-US" altLang="zh-CN">
                <a:solidFill>
                  <a:schemeClr val="tx1"/>
                </a:solidFill>
              </a:rPr>
              <a:t>seq2seq</a:t>
            </a:r>
            <a:r>
              <a:rPr lang="zh-CN" altLang="en-US">
                <a:solidFill>
                  <a:schemeClr val="tx1"/>
                </a:solidFill>
              </a:rPr>
              <a:t>结构来说，</a:t>
            </a:r>
            <a:r>
              <a:rPr lang="en-US" altLang="zh-CN">
                <a:solidFill>
                  <a:schemeClr val="accent2"/>
                </a:solidFill>
              </a:rPr>
              <a:t>context</a:t>
            </a:r>
            <a:r>
              <a:rPr lang="zh-CN" altLang="en-US">
                <a:solidFill>
                  <a:schemeClr val="accent2"/>
                </a:solidFill>
              </a:rPr>
              <a:t>的准确表示</a:t>
            </a:r>
            <a:r>
              <a:rPr lang="zh-CN" altLang="en-US">
                <a:solidFill>
                  <a:schemeClr val="tx1"/>
                </a:solidFill>
              </a:rPr>
              <a:t>是一个瓶颈，</a:t>
            </a:r>
            <a:r>
              <a:rPr lang="zh-CN" altLang="en-US">
                <a:solidFill>
                  <a:schemeClr val="tx1"/>
                </a:solidFill>
                <a:effectLst/>
              </a:rPr>
              <a:t>模型很难处理长句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>
                <a:solidFill>
                  <a:schemeClr val="tx1"/>
                </a:solidFill>
              </a:rPr>
              <a:t>Bahdanau等人，2014年和Luong等人，2015年提出了解决方案：引入一种称为“</a:t>
            </a:r>
            <a:r>
              <a:rPr lang="zh-CN" altLang="en-US">
                <a:solidFill>
                  <a:schemeClr val="accent2"/>
                </a:solidFill>
              </a:rPr>
              <a:t>注意力机制（</a:t>
            </a:r>
            <a:r>
              <a:rPr lang="en-US" altLang="zh-CN">
                <a:solidFill>
                  <a:schemeClr val="accent2"/>
                </a:solidFill>
              </a:rPr>
              <a:t>attention</a:t>
            </a:r>
            <a:r>
              <a:rPr lang="zh-CN" altLang="en-US">
                <a:solidFill>
                  <a:schemeClr val="accent2"/>
                </a:solidFill>
              </a:rPr>
              <a:t>）</a:t>
            </a:r>
            <a:r>
              <a:rPr lang="zh-CN" altLang="en-US">
                <a:solidFill>
                  <a:schemeClr val="tx1"/>
                </a:solidFill>
              </a:rPr>
              <a:t>”的技术，极大地提高了机器翻译系统的质量。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>
                <a:solidFill>
                  <a:schemeClr val="tx1"/>
                </a:solidFill>
                <a:effectLst/>
              </a:rPr>
              <a:t>注意力机制使模型能够</a:t>
            </a:r>
            <a:r>
              <a:rPr lang="zh-CN" altLang="en-US">
                <a:solidFill>
                  <a:schemeClr val="accent2"/>
                </a:solidFill>
                <a:effectLst/>
              </a:rPr>
              <a:t>有选择性地关注输入序列的重要相关部分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。</a:t>
            </a:r>
            <a:endParaRPr lang="zh-CN" altLang="en-US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900" y="1691005"/>
            <a:ext cx="10236200" cy="2814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>
                <a:sym typeface="+mn-ea"/>
              </a:rPr>
              <a:t>attention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38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/>
          </a:p>
          <a:p>
            <a:pPr lvl="1"/>
            <a:endParaRPr lang="zh-CN" altLang="en-US" sz="1800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767195" y="2807335"/>
            <a:ext cx="49593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鸡尾酒会效应（cocktail party effect）是指人的一种听力选择能力。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在这种情况下，</a:t>
            </a:r>
            <a:r>
              <a:rPr lang="zh-CN" altLang="en-US">
                <a:solidFill>
                  <a:schemeClr val="accent1"/>
                </a:solidFill>
                <a:effectLst/>
              </a:rPr>
              <a:t>注意力集中在某一个人的谈话之中而忽略背景中其他的对话或噪音</a:t>
            </a:r>
            <a:r>
              <a:rPr lang="zh-CN" altLang="en-US"/>
              <a:t>。该效应揭示了人类听觉系统中令人惊奇的能力，即我们可以在噪声中谈话。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830" y="1928495"/>
            <a:ext cx="5143500" cy="32816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attention</a:t>
            </a:r>
            <a:br>
              <a:rPr lang="en-US" altLang="zh-CN"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38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/>
          </a:p>
          <a:p>
            <a:pPr lvl="1"/>
            <a:endParaRPr lang="zh-CN" altLang="en-US" sz="1800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863715" y="1691005"/>
            <a:ext cx="449135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注意力机制（Attention mechanism）源于</a:t>
            </a:r>
            <a:r>
              <a:rPr lang="zh-CN" altLang="en-US">
                <a:solidFill>
                  <a:schemeClr val="accent1"/>
                </a:solidFill>
                <a:effectLst/>
              </a:rPr>
              <a:t>认知科学</a:t>
            </a:r>
            <a:r>
              <a:rPr lang="zh-CN" altLang="en-US">
                <a:effectLst/>
              </a:rPr>
              <a:t>，指的是人类会有选择性地关注一部分信息而忽略另一部分信息，也就是说，对于不同的信息具有不同程度的关注度。</a:t>
            </a:r>
            <a:endParaRPr lang="zh-CN" altLang="en-US">
              <a:effectLst/>
            </a:endParaRPr>
          </a:p>
          <a:p>
            <a:pPr marL="285750" indent="-285750">
              <a:buFont typeface="Wingdings" panose="05000000000000000000" charset="0"/>
              <a:buChar char=""/>
            </a:pPr>
            <a:endParaRPr lang="zh-CN" altLang="en-US">
              <a:effectLst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>
                <a:effectLst/>
              </a:rPr>
              <a:t>这种机制使得人类能够</a:t>
            </a:r>
            <a:r>
              <a:rPr lang="zh-CN" altLang="en-US">
                <a:solidFill>
                  <a:schemeClr val="accent2"/>
                </a:solidFill>
                <a:effectLst/>
              </a:rPr>
              <a:t>最大化地利用有限的视觉资源，并且获取最关键的信息</a:t>
            </a:r>
            <a:r>
              <a:rPr lang="zh-CN" altLang="en-US">
                <a:effectLst/>
              </a:rPr>
              <a:t>。</a:t>
            </a:r>
            <a:endParaRPr lang="zh-CN" altLang="en-US">
              <a:effectLst/>
            </a:endParaRPr>
          </a:p>
          <a:p>
            <a:pPr marL="285750" indent="-285750">
              <a:buFont typeface="Wingdings" panose="05000000000000000000" charset="0"/>
              <a:buChar char=""/>
            </a:pPr>
            <a:endParaRPr lang="zh-CN" altLang="en-US">
              <a:effectLst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>
                <a:effectLst/>
              </a:rPr>
              <a:t>人工神经网络：</a:t>
            </a:r>
            <a:r>
              <a:rPr lang="zh-CN" altLang="en-US">
                <a:solidFill>
                  <a:schemeClr val="accent2"/>
                </a:solidFill>
                <a:effectLst/>
              </a:rPr>
              <a:t>用尽量简单的模型获取尽量关键的特征</a:t>
            </a:r>
            <a:r>
              <a:rPr lang="zh-CN" altLang="en-US">
                <a:solidFill>
                  <a:schemeClr val="accent1"/>
                </a:solidFill>
                <a:effectLst/>
              </a:rPr>
              <a:t>。</a:t>
            </a:r>
            <a:endParaRPr lang="zh-CN" altLang="en-US">
              <a:solidFill>
                <a:schemeClr val="accent1"/>
              </a:solidFill>
              <a:effectLst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830" y="2042795"/>
            <a:ext cx="5143500" cy="3281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>
                <a:sym typeface="+mn-ea"/>
              </a:rPr>
              <a:t>attention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38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/>
          </a:p>
          <a:p>
            <a:pPr lvl="1"/>
            <a:endParaRPr lang="zh-CN" altLang="en-US" sz="1800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9850" y="1898015"/>
            <a:ext cx="4985385" cy="35712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18350" y="2693035"/>
            <a:ext cx="449135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ffectLst/>
              </a:rPr>
              <a:t>2014年，谷歌大脑团队应用结合了注意力机制的卷积神经网络在</a:t>
            </a:r>
            <a:r>
              <a:rPr lang="zh-CN" altLang="en-US">
                <a:solidFill>
                  <a:schemeClr val="accent1"/>
                </a:solidFill>
                <a:effectLst/>
              </a:rPr>
              <a:t>图像分类以及物体检测任务</a:t>
            </a:r>
            <a:r>
              <a:rPr lang="zh-CN" altLang="en-US">
                <a:effectLst/>
              </a:rPr>
              <a:t>上取得了巨大成功。</a:t>
            </a:r>
            <a:endParaRPr lang="zh-CN" altLang="en-US">
              <a:effectLst/>
            </a:endParaRPr>
          </a:p>
          <a:p>
            <a:endParaRPr lang="zh-CN" altLang="en-US">
              <a:effectLst/>
            </a:endParaRPr>
          </a:p>
          <a:p>
            <a:r>
              <a:rPr lang="zh-CN" altLang="en-US">
                <a:effectLst/>
              </a:rPr>
              <a:t>随后的2015年，在自然语言处理领域，结合了注意力机制的循环神经网络结构也在</a:t>
            </a:r>
            <a:r>
              <a:rPr lang="zh-CN" altLang="en-US">
                <a:solidFill>
                  <a:schemeClr val="accent1"/>
                </a:solidFill>
                <a:effectLst/>
              </a:rPr>
              <a:t>机器翻译</a:t>
            </a:r>
            <a:r>
              <a:rPr lang="zh-CN" altLang="en-US">
                <a:effectLst/>
              </a:rPr>
              <a:t>任务上取得了前所未有的成绩。</a:t>
            </a:r>
            <a:endParaRPr lang="zh-CN" altLang="en-US">
              <a:effectLst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>
                <a:sym typeface="+mn-ea"/>
              </a:rPr>
              <a:t>attention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19555" y="2152650"/>
            <a:ext cx="1453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translation by seq2seq: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3957320" y="2291080"/>
            <a:ext cx="3376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Je suis étudient. 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3957320" y="2167255"/>
            <a:ext cx="1953895" cy="655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38200" y="4170680"/>
            <a:ext cx="2312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translation by seq2seq+attention: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3957320" y="4309110"/>
            <a:ext cx="3376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Je suis étudient. 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3957320" y="4309110"/>
            <a:ext cx="1953895" cy="655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720840" y="4199890"/>
            <a:ext cx="1217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hint0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7005955" y="4712335"/>
            <a:ext cx="671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7678420" y="4199890"/>
            <a:ext cx="1217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hint1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8759825" y="4199890"/>
            <a:ext cx="1217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hint2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9884410" y="4199890"/>
            <a:ext cx="1217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hint3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7779385" y="4706620"/>
            <a:ext cx="671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am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8896985" y="4712335"/>
            <a:ext cx="671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 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9977755" y="4712335"/>
            <a:ext cx="1124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student</a:t>
            </a:r>
            <a:endParaRPr lang="en-US" altLang="zh-CN"/>
          </a:p>
        </p:txBody>
      </p:sp>
      <p:sp>
        <p:nvSpPr>
          <p:cNvPr id="40" name="文本框 39"/>
          <p:cNvSpPr txBox="1"/>
          <p:nvPr/>
        </p:nvSpPr>
        <p:spPr>
          <a:xfrm>
            <a:off x="4325620" y="2311400"/>
            <a:ext cx="1217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context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6934835" y="2629535"/>
            <a:ext cx="671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</a:t>
            </a:r>
            <a:endParaRPr lang="en-US" altLang="zh-CN"/>
          </a:p>
        </p:txBody>
      </p:sp>
      <p:sp>
        <p:nvSpPr>
          <p:cNvPr id="45" name="文本框 44"/>
          <p:cNvSpPr txBox="1"/>
          <p:nvPr/>
        </p:nvSpPr>
        <p:spPr>
          <a:xfrm>
            <a:off x="7708265" y="2623820"/>
            <a:ext cx="671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am</a:t>
            </a:r>
            <a:endParaRPr lang="en-US" altLang="zh-CN"/>
          </a:p>
        </p:txBody>
      </p:sp>
      <p:sp>
        <p:nvSpPr>
          <p:cNvPr id="46" name="文本框 45"/>
          <p:cNvSpPr txBox="1"/>
          <p:nvPr/>
        </p:nvSpPr>
        <p:spPr>
          <a:xfrm>
            <a:off x="8825865" y="2629535"/>
            <a:ext cx="671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 </a:t>
            </a:r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>
            <a:off x="9906635" y="2629535"/>
            <a:ext cx="1124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student</a:t>
            </a:r>
            <a:endParaRPr lang="en-US" altLang="zh-CN"/>
          </a:p>
        </p:txBody>
      </p:sp>
      <p:sp>
        <p:nvSpPr>
          <p:cNvPr id="48" name="文本框 47"/>
          <p:cNvSpPr txBox="1"/>
          <p:nvPr/>
        </p:nvSpPr>
        <p:spPr>
          <a:xfrm>
            <a:off x="2391410" y="5640070"/>
            <a:ext cx="80365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在翻译不同词汇的过程中，对源文信息施加不同的注意力（传统机器翻译中的对齐</a:t>
            </a:r>
            <a:r>
              <a:rPr lang="en-US" altLang="zh-CN"/>
              <a:t>alignment</a:t>
            </a:r>
            <a:r>
              <a:rPr lang="zh-CN" altLang="en-US"/>
              <a:t>）。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325620" y="4453255"/>
            <a:ext cx="1217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context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ldLvl="0" animBg="1"/>
      <p:bldP spid="13" grpId="0"/>
      <p:bldP spid="14" grpId="0" bldLvl="0" animBg="1"/>
      <p:bldP spid="40" grpId="0"/>
      <p:bldP spid="41" grpId="0"/>
      <p:bldP spid="45" grpId="0"/>
      <p:bldP spid="46" grpId="0"/>
      <p:bldP spid="47" grpId="0"/>
      <p:bldP spid="15" grpId="0"/>
      <p:bldP spid="16" grpId="0"/>
      <p:bldP spid="17" grpId="0"/>
      <p:bldP spid="20" grpId="0"/>
      <p:bldP spid="18" grpId="0"/>
      <p:bldP spid="21" grpId="0"/>
      <p:bldP spid="19" grpId="0"/>
      <p:bldP spid="22" grpId="0"/>
      <p:bldP spid="48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>
                <a:sym typeface="+mn-ea"/>
              </a:rPr>
              <a:t>machine translation by seq2seq + attention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38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/>
          </a:p>
          <a:p>
            <a:pPr lvl="1"/>
            <a:endParaRPr lang="zh-CN" altLang="en-US" sz="1800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34250" y="1556385"/>
            <a:ext cx="4163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/>
          <a:p/>
        </p:txBody>
      </p:sp>
      <p:sp>
        <p:nvSpPr>
          <p:cNvPr id="6" name="文本框 5"/>
          <p:cNvSpPr txBox="1"/>
          <p:nvPr/>
        </p:nvSpPr>
        <p:spPr>
          <a:xfrm>
            <a:off x="390525" y="5157470"/>
            <a:ext cx="114122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添加注意力后的模型的特点，主要有两个方面：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编码器向解码器</a:t>
            </a:r>
            <a:r>
              <a:rPr lang="zh-CN" altLang="en-US">
                <a:solidFill>
                  <a:schemeClr val="accent2"/>
                </a:solidFill>
              </a:rPr>
              <a:t>传递更多的数据</a:t>
            </a:r>
            <a:r>
              <a:rPr lang="zh-CN" altLang="en-US"/>
              <a:t>，编码器不传递编码阶段的最后一个隐藏状态，而是将所有隐藏状态传递给解码器。</a:t>
            </a:r>
            <a:endParaRPr lang="zh-CN" altLang="en-US"/>
          </a:p>
        </p:txBody>
      </p:sp>
      <p:pic>
        <p:nvPicPr>
          <p:cNvPr id="8" name="seq2seq_7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83970" y="1393825"/>
            <a:ext cx="9568815" cy="3521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machine translation by seq2seq + attention</a:t>
            </a:r>
            <a:br>
              <a:rPr lang="en-US" altLang="zh-CN"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38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/>
          </a:p>
          <a:p>
            <a:pPr lvl="1"/>
            <a:endParaRPr lang="zh-CN" altLang="en-US" sz="1800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34250" y="1556385"/>
            <a:ext cx="4163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/>
          <a:p/>
        </p:txBody>
      </p:sp>
      <p:sp>
        <p:nvSpPr>
          <p:cNvPr id="6" name="文本框 5"/>
          <p:cNvSpPr txBox="1"/>
          <p:nvPr/>
        </p:nvSpPr>
        <p:spPr>
          <a:xfrm>
            <a:off x="389890" y="5347335"/>
            <a:ext cx="11412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注意解码器在产生输出之前执行额外的步骤，为了聚焦于与该解码时间步骤相关的输入部分，解码的每一时刻执行以下操作：</a:t>
            </a:r>
            <a:r>
              <a:rPr lang="zh-CN" altLang="en-US">
                <a:solidFill>
                  <a:schemeClr val="accent2"/>
                </a:solidFill>
                <a:effectLst/>
                <a:sym typeface="+mn-ea"/>
              </a:rPr>
              <a:t>通过编</a:t>
            </a:r>
            <a:r>
              <a:rPr lang="zh-CN" altLang="en-US">
                <a:solidFill>
                  <a:schemeClr val="accent2"/>
                </a:solidFill>
                <a:effectLst/>
              </a:rPr>
              <a:t>码器隐藏状态与解码器当前隐藏状态的相关性，对不同的</a:t>
            </a:r>
            <a:r>
              <a:rPr lang="zh-CN" altLang="en-US">
                <a:solidFill>
                  <a:schemeClr val="accent2"/>
                </a:solidFill>
                <a:effectLst/>
                <a:sym typeface="+mn-ea"/>
              </a:rPr>
              <a:t>编码器隐藏状态打分</a:t>
            </a:r>
            <a:r>
              <a:rPr lang="zh-CN" altLang="en-US">
                <a:solidFill>
                  <a:schemeClr val="accent1"/>
                </a:solidFill>
                <a:effectLst/>
                <a:sym typeface="+mn-ea"/>
              </a:rPr>
              <a:t>。</a:t>
            </a:r>
            <a:endParaRPr lang="zh-CN" altLang="en-US">
              <a:solidFill>
                <a:schemeClr val="accent1"/>
              </a:solidFill>
              <a:effectLst/>
              <a:sym typeface="+mn-ea"/>
            </a:endParaRPr>
          </a:p>
        </p:txBody>
      </p:sp>
      <p:pic>
        <p:nvPicPr>
          <p:cNvPr id="9" name="attention_process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355215" y="1330960"/>
            <a:ext cx="7078345" cy="3826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>
                <a:sym typeface="+mn-ea"/>
              </a:rPr>
              <a:t>machine translation by seq2seq + attention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38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/>
          </a:p>
          <a:p>
            <a:pPr lvl="1"/>
            <a:endParaRPr lang="zh-CN" altLang="en-US" sz="1800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34250" y="1556385"/>
            <a:ext cx="4163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/>
          <a:p/>
        </p:txBody>
      </p:sp>
      <p:sp>
        <p:nvSpPr>
          <p:cNvPr id="6" name="文本框 5"/>
          <p:cNvSpPr txBox="1"/>
          <p:nvPr/>
        </p:nvSpPr>
        <p:spPr>
          <a:xfrm>
            <a:off x="560705" y="5275580"/>
            <a:ext cx="11925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打分之后的</a:t>
            </a:r>
            <a:r>
              <a:rPr lang="zh-CN" altLang="en-US">
                <a:solidFill>
                  <a:schemeClr val="accent2"/>
                </a:solidFill>
                <a:effectLst/>
                <a:sym typeface="+mn-ea"/>
              </a:rPr>
              <a:t>编码器隐藏状态加权相加，并与当前隐藏状态结合，再进行最后的输出运算</a:t>
            </a:r>
            <a:r>
              <a:rPr lang="zh-CN" altLang="en-US">
                <a:effectLst/>
              </a:rPr>
              <a:t>。</a:t>
            </a:r>
            <a:endParaRPr lang="zh-CN" altLang="en-US">
              <a:effectLst/>
            </a:endParaRPr>
          </a:p>
          <a:p>
            <a:r>
              <a:rPr lang="zh-CN" altLang="en-US"/>
              <a:t>重复下一个时间步骤。</a:t>
            </a:r>
            <a:endParaRPr lang="zh-CN" altLang="en-US"/>
          </a:p>
        </p:txBody>
      </p:sp>
      <p:pic>
        <p:nvPicPr>
          <p:cNvPr id="8" name="attention_tensor_danc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023110" y="1264920"/>
            <a:ext cx="8145780" cy="3404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>
                <a:sym typeface="+mn-ea"/>
              </a:rPr>
              <a:t>machine translation by seq2seq + attention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38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/>
          </a:p>
          <a:p>
            <a:pPr lvl="1"/>
            <a:endParaRPr lang="zh-CN" altLang="en-US" sz="1800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34250" y="1556385"/>
            <a:ext cx="4163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/>
          <a:p/>
        </p:txBody>
      </p:sp>
      <p:sp>
        <p:nvSpPr>
          <p:cNvPr id="6" name="文本框 5"/>
          <p:cNvSpPr txBox="1"/>
          <p:nvPr/>
        </p:nvSpPr>
        <p:spPr>
          <a:xfrm>
            <a:off x="2167890" y="5377180"/>
            <a:ext cx="11925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训练后的</a:t>
            </a:r>
            <a:r>
              <a:rPr lang="en-US" altLang="zh-CN"/>
              <a:t>attention</a:t>
            </a:r>
            <a:r>
              <a:rPr lang="zh-CN" altLang="en-US"/>
              <a:t>可视化结果：解码中不同的步骤会专注于不同的编码器隐状态。</a:t>
            </a:r>
            <a:endParaRPr lang="zh-CN" altLang="en-US"/>
          </a:p>
        </p:txBody>
      </p:sp>
      <p:pic>
        <p:nvPicPr>
          <p:cNvPr id="9" name="seq2seq_9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01140" y="1556385"/>
            <a:ext cx="9134475" cy="3397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>
                <a:sym typeface="+mn-ea"/>
              </a:rPr>
              <a:t>machine translation by seq2seq + attention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38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/>
          </a:p>
          <a:p>
            <a:pPr lvl="1"/>
            <a:endParaRPr lang="zh-CN" altLang="en-US" sz="1800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34250" y="1556385"/>
            <a:ext cx="4163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/>
          <a:p/>
        </p:txBody>
      </p:sp>
      <p:sp>
        <p:nvSpPr>
          <p:cNvPr id="6" name="文本框 5"/>
          <p:cNvSpPr txBox="1"/>
          <p:nvPr/>
        </p:nvSpPr>
        <p:spPr>
          <a:xfrm>
            <a:off x="1300480" y="5331460"/>
            <a:ext cx="100533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注意，</a:t>
            </a:r>
            <a:r>
              <a:rPr lang="zh-CN" altLang="en-US">
                <a:effectLst/>
              </a:rPr>
              <a:t>模型</a:t>
            </a:r>
            <a:r>
              <a:rPr lang="zh-CN" altLang="en-US">
                <a:solidFill>
                  <a:schemeClr val="accent1"/>
                </a:solidFill>
                <a:effectLst/>
              </a:rPr>
              <a:t>并不是预先地</a:t>
            </a:r>
            <a:r>
              <a:rPr lang="zh-CN" altLang="en-US">
                <a:effectLst/>
              </a:rPr>
              <a:t>将输出的第一个单词与输入的第一个单词对齐。它实际上是从训练阶段</a:t>
            </a:r>
            <a:r>
              <a:rPr lang="zh-CN" altLang="en-US">
                <a:solidFill>
                  <a:schemeClr val="accent1"/>
                </a:solidFill>
                <a:effectLst/>
              </a:rPr>
              <a:t>学会</a:t>
            </a:r>
            <a:r>
              <a:rPr lang="zh-CN" altLang="en-US">
                <a:effectLst/>
              </a:rPr>
              <a:t>了如何对齐</a:t>
            </a:r>
            <a:r>
              <a:rPr lang="zh-CN" altLang="en-US"/>
              <a:t>语言对中的单词。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0035" y="1292860"/>
            <a:ext cx="3957320" cy="403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大纲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0895" y="1297305"/>
            <a:ext cx="11281410" cy="5302885"/>
          </a:xfrm>
        </p:spPr>
        <p:txBody>
          <a:bodyPr>
            <a:normAutofit/>
          </a:bodyPr>
          <a:lstStyle/>
          <a:p>
            <a:pPr>
              <a:buFont typeface="Wingdings" panose="05000000000000000000" charset="0"/>
              <a:buChar char=""/>
            </a:pPr>
            <a:r>
              <a:rPr lang="en-US" altLang="zh-CN" sz="240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PART A</a:t>
            </a:r>
            <a:endParaRPr lang="en-US" altLang="zh-CN" sz="2400">
              <a:latin typeface="+mn-ea"/>
              <a:cs typeface="+mn-ea"/>
              <a:sym typeface="+mn-ea"/>
            </a:endParaRPr>
          </a:p>
          <a:p>
            <a:r>
              <a:rPr lang="en-US" altLang="zh-CN" sz="2400">
                <a:latin typeface="+mn-ea"/>
                <a:cs typeface="+mn-ea"/>
                <a:sym typeface="+mn-ea"/>
              </a:rPr>
              <a:t>seq2seq framework</a:t>
            </a:r>
            <a:endParaRPr lang="en-US" altLang="zh-CN" sz="2400">
              <a:latin typeface="+mn-ea"/>
              <a:cs typeface="+mn-ea"/>
              <a:sym typeface="+mn-ea"/>
            </a:endParaRPr>
          </a:p>
          <a:p>
            <a:r>
              <a:rPr lang="en-US" altLang="zh-CN" sz="2400">
                <a:latin typeface="+mn-ea"/>
                <a:cs typeface="+mn-ea"/>
                <a:sym typeface="+mn-ea"/>
              </a:rPr>
              <a:t>tasks by seq2seq</a:t>
            </a:r>
            <a:endParaRPr lang="en-US" altLang="zh-CN" sz="2400">
              <a:latin typeface="+mn-ea"/>
              <a:cs typeface="+mn-ea"/>
              <a:sym typeface="+mn-ea"/>
            </a:endParaRPr>
          </a:p>
          <a:p>
            <a:r>
              <a:rPr lang="en-US" altLang="zh-CN" sz="2400">
                <a:latin typeface="+mn-ea"/>
                <a:cs typeface="+mn-ea"/>
                <a:sym typeface="+mn-ea"/>
              </a:rPr>
              <a:t>example: machine translation by seq2seq</a:t>
            </a:r>
            <a:endParaRPr lang="en-US" altLang="zh-CN" sz="2400">
              <a:latin typeface="+mn-ea"/>
              <a:cs typeface="+mn-ea"/>
              <a:sym typeface="+mn-ea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altLang="zh-CN" sz="240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PART B</a:t>
            </a:r>
            <a:endParaRPr lang="en-US" altLang="zh-CN" sz="2400">
              <a:latin typeface="+mn-ea"/>
              <a:cs typeface="+mn-ea"/>
              <a:sym typeface="+mn-ea"/>
            </a:endParaRPr>
          </a:p>
          <a:p>
            <a:r>
              <a:rPr lang="en-US" altLang="zh-CN" sz="2400">
                <a:latin typeface="+mn-ea"/>
                <a:cs typeface="+mn-ea"/>
                <a:sym typeface="+mn-ea"/>
              </a:rPr>
              <a:t>attention mechanism</a:t>
            </a:r>
            <a:endParaRPr lang="en-US" altLang="zh-CN" sz="2400">
              <a:latin typeface="+mn-ea"/>
              <a:cs typeface="+mn-ea"/>
              <a:sym typeface="+mn-ea"/>
            </a:endParaRPr>
          </a:p>
          <a:p>
            <a:r>
              <a:rPr lang="en-US" altLang="zh-CN" sz="2400">
                <a:latin typeface="+mn-ea"/>
                <a:cs typeface="+mn-ea"/>
                <a:sym typeface="+mn-ea"/>
              </a:rPr>
              <a:t>example: machine translation by seq2seq + attention</a:t>
            </a:r>
            <a:endParaRPr lang="en-US" altLang="zh-CN" sz="2400">
              <a:latin typeface="+mn-ea"/>
              <a:cs typeface="+mn-ea"/>
              <a:sym typeface="+mn-ea"/>
            </a:endParaRPr>
          </a:p>
          <a:p>
            <a:r>
              <a:rPr lang="en-US" altLang="zh-CN" sz="2400">
                <a:latin typeface="+mn-ea"/>
                <a:cs typeface="+mn-ea"/>
                <a:sym typeface="+mn-ea"/>
              </a:rPr>
              <a:t>e</a:t>
            </a:r>
            <a:r>
              <a:rPr lang="zh-CN" altLang="en-US" sz="2400">
                <a:latin typeface="+mn-ea"/>
                <a:cs typeface="+mn-ea"/>
                <a:sym typeface="+mn-ea"/>
              </a:rPr>
              <a:t>valuation methods for text generation tasks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r>
              <a:rPr lang="en-US" altLang="zh-CN" sz="2400">
                <a:latin typeface="+mn-ea"/>
                <a:cs typeface="+mn-ea"/>
                <a:sym typeface="+mn-ea"/>
              </a:rPr>
              <a:t>teacher forcing, beam search, curriculum learning</a:t>
            </a:r>
            <a:endParaRPr lang="en-US" altLang="zh-CN" sz="2400">
              <a:latin typeface="+mn-ea"/>
              <a:cs typeface="+mn-ea"/>
              <a:sym typeface="+mn-ea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altLang="zh-CN" sz="240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PART C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r>
              <a:rPr lang="en-US" altLang="zh-CN" sz="2400">
                <a:latin typeface="+mn-ea"/>
                <a:cs typeface="+mn-ea"/>
              </a:rPr>
              <a:t>demo</a:t>
            </a:r>
            <a:r>
              <a:rPr lang="zh-CN" altLang="en-US" sz="2400">
                <a:latin typeface="+mn-ea"/>
                <a:cs typeface="+mn-ea"/>
              </a:rPr>
              <a:t>：</a:t>
            </a:r>
            <a:r>
              <a:rPr lang="en-US" altLang="zh-CN" sz="2400">
                <a:latin typeface="+mn-ea"/>
                <a:cs typeface="+mn-ea"/>
              </a:rPr>
              <a:t>chatbot by seq2seq + attention</a:t>
            </a:r>
            <a:endParaRPr lang="en-US" altLang="zh-CN" sz="2000">
              <a:latin typeface="+mn-ea"/>
              <a:cs typeface="+mn-ea"/>
            </a:endParaRPr>
          </a:p>
          <a:p>
            <a:pPr marL="0" indent="0">
              <a:buNone/>
            </a:pPr>
            <a:endParaRPr lang="zh-CN" altLang="en-US" sz="2000">
              <a:latin typeface="+mn-ea"/>
              <a:cs typeface="+mn-ea"/>
            </a:endParaRPr>
          </a:p>
          <a:p>
            <a:endParaRPr lang="en-US" altLang="zh-CN" sz="2000">
              <a:latin typeface="+mn-ea"/>
              <a:cs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休息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0895" y="1419225"/>
            <a:ext cx="10515600" cy="4351338"/>
          </a:xfrm>
        </p:spPr>
        <p:txBody>
          <a:bodyPr>
            <a:normAutofit/>
          </a:bodyPr>
          <a:lstStyle/>
          <a:p>
            <a:endParaRPr lang="zh-CN" altLang="en-US" sz="3600"/>
          </a:p>
          <a:p>
            <a:endParaRPr lang="zh-CN" altLang="en-US" sz="3600"/>
          </a:p>
          <a:p>
            <a:endParaRPr lang="en-US" altLang="zh-CN" sz="36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2075" y="1691005"/>
            <a:ext cx="6872605" cy="3865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/>
              <a:t>e</a:t>
            </a:r>
            <a:r>
              <a:rPr lang="zh-CN" altLang="en-US"/>
              <a:t>valuation methods for text generation tasks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0895" y="1419225"/>
            <a:ext cx="10515600" cy="4351338"/>
          </a:xfrm>
        </p:spPr>
        <p:txBody>
          <a:bodyPr>
            <a:normAutofit/>
          </a:bodyPr>
          <a:lstStyle/>
          <a:p>
            <a:endParaRPr lang="zh-CN" altLang="en-US" sz="3600"/>
          </a:p>
          <a:p>
            <a:endParaRPr lang="zh-CN" altLang="en-US" sz="3600"/>
          </a:p>
          <a:p>
            <a:endParaRPr lang="en-US" altLang="zh-CN" sz="36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895" y="2691765"/>
            <a:ext cx="1548765" cy="22910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0" y="1593850"/>
            <a:ext cx="1504950" cy="22752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0" y="4049395"/>
            <a:ext cx="1505585" cy="21196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425" y="2691765"/>
            <a:ext cx="1636395" cy="2326005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2530475" y="3858260"/>
            <a:ext cx="531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905" y="2691765"/>
            <a:ext cx="1742440" cy="23260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5360" y="3858260"/>
            <a:ext cx="1419860" cy="20250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5360" y="1419225"/>
            <a:ext cx="1461135" cy="195072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865360" y="2562860"/>
            <a:ext cx="16776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</a:rPr>
              <a:t>  </a:t>
            </a:r>
            <a:r>
              <a:rPr lang="zh-CN" altLang="en-US" sz="1600" b="1">
                <a:solidFill>
                  <a:schemeClr val="bg1"/>
                </a:solidFill>
              </a:rPr>
              <a:t>我的小公主</a:t>
            </a:r>
            <a:endParaRPr lang="zh-CN" altLang="en-US" sz="1600" b="1">
              <a:solidFill>
                <a:schemeClr val="bg1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8907780" y="3843020"/>
            <a:ext cx="5626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048250" y="5523865"/>
            <a:ext cx="5848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由于翻译的多样性，无法用一般的方式来评判。</a:t>
            </a:r>
            <a:endParaRPr lang="zh-CN" altLang="en-US"/>
          </a:p>
          <a:p>
            <a:r>
              <a:rPr lang="zh-CN" altLang="en-US"/>
              <a:t>一般文本生成的任务，都难以有绝对标准的答案 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/>
              <a:t>e</a:t>
            </a:r>
            <a:r>
              <a:rPr lang="zh-CN" altLang="en-US"/>
              <a:t>valuation methods for text generation tasks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zh-CN" altLang="en-US"/>
              <a:t>BLEU （Bilingual Evaluation Understudy）</a:t>
            </a:r>
            <a:endParaRPr lang="zh-CN" altLang="en-US"/>
          </a:p>
          <a:p>
            <a:pPr>
              <a:buFont typeface="Wingdings" panose="05000000000000000000" charset="0"/>
              <a:buChar char=""/>
            </a:pPr>
            <a:r>
              <a:rPr lang="zh-CN" altLang="en-US"/>
              <a:t>核心：比较候选译文和参考译文里的 n-gram 的重合程度，重合程度越高就认为译文质量越高。</a:t>
            </a:r>
            <a:endParaRPr lang="zh-CN" altLang="en-US"/>
          </a:p>
          <a:p>
            <a:pPr>
              <a:buFont typeface="Wingdings" panose="05000000000000000000" charset="0"/>
              <a:buChar char=""/>
            </a:pPr>
            <a:r>
              <a:rPr lang="zh-CN" altLang="en-US"/>
              <a:t>unigram用于衡量单词翻译的准确性，高阶n-gram用于衡量句子翻译的流畅性。</a:t>
            </a:r>
            <a:endParaRPr lang="zh-CN" altLang="en-US"/>
          </a:p>
          <a:p>
            <a:pPr>
              <a:buFont typeface="Wingdings" panose="05000000000000000000" charset="0"/>
              <a:buChar char=""/>
            </a:pPr>
            <a:r>
              <a:rPr lang="zh-CN" altLang="en-US"/>
              <a:t> 通常取N=1~4，再加权平均。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/>
              <a:t>e</a:t>
            </a:r>
            <a:r>
              <a:rPr lang="zh-CN" altLang="en-US"/>
              <a:t>valuation methods for text generation tasks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zh-CN" altLang="en-US"/>
              <a:t>BLEU （Bilingual Evaluation Understudy）</a:t>
            </a:r>
            <a:endParaRPr lang="zh-CN" altLang="en-US"/>
          </a:p>
          <a:p>
            <a:pPr>
              <a:buFont typeface="Wingdings" panose="05000000000000000000" charset="0"/>
              <a:buChar char=""/>
            </a:pPr>
            <a:endParaRPr lang="zh-CN" altLang="en-US"/>
          </a:p>
        </p:txBody>
      </p:sp>
      <p:pic>
        <p:nvPicPr>
          <p:cNvPr id="6" name="图片 5" descr="截屏2020-07-11下午6.46.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405380"/>
            <a:ext cx="7646035" cy="37719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19325" y="5859145"/>
            <a:ext cx="5111115" cy="5156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610600" y="3310890"/>
            <a:ext cx="32042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"/>
            </a:pPr>
            <a:r>
              <a:rPr lang="zh-CN" altLang="en-US" sz="2000"/>
              <a:t>Pn 指 n-gram 的精确率。</a:t>
            </a:r>
            <a:endParaRPr lang="zh-CN" altLang="en-US" sz="2000"/>
          </a:p>
          <a:p>
            <a:pPr marL="342900" indent="-342900">
              <a:buFont typeface="Wingdings" panose="05000000000000000000" charset="0"/>
              <a:buChar char=""/>
            </a:pPr>
            <a:r>
              <a:rPr lang="zh-CN" altLang="en-US" sz="2000"/>
              <a:t>Wn 指 n-gram 的权重。</a:t>
            </a:r>
            <a:endParaRPr lang="zh-CN" altLang="en-US" sz="2000"/>
          </a:p>
          <a:p>
            <a:pPr marL="342900" indent="-342900">
              <a:buFont typeface="Wingdings" panose="05000000000000000000" charset="0"/>
              <a:buChar char=""/>
            </a:pPr>
            <a:r>
              <a:rPr lang="zh-CN" altLang="en-US" sz="2000"/>
              <a:t>BP 是惩罚因子。</a:t>
            </a:r>
            <a:endParaRPr lang="zh-CN" altLang="en-US" sz="2000"/>
          </a:p>
          <a:p>
            <a:pPr marL="342900" indent="-342900">
              <a:buFont typeface="Wingdings" panose="05000000000000000000" charset="0"/>
              <a:buChar char=""/>
            </a:pPr>
            <a:r>
              <a:rPr lang="en-US" altLang="zh-CN" sz="2000"/>
              <a:t>lr</a:t>
            </a:r>
            <a:r>
              <a:rPr lang="zh-CN" altLang="en-US" sz="2000"/>
              <a:t>指参考译文长度。</a:t>
            </a:r>
            <a:endParaRPr lang="zh-CN" altLang="en-US" sz="2000"/>
          </a:p>
          <a:p>
            <a:pPr marL="342900" indent="-342900">
              <a:buFont typeface="Wingdings" panose="05000000000000000000" charset="0"/>
              <a:buChar char=""/>
            </a:pPr>
            <a:r>
              <a:rPr lang="en-US" altLang="zh-CN" sz="2000"/>
              <a:t>lc</a:t>
            </a:r>
            <a:r>
              <a:rPr lang="zh-CN" altLang="en-US" sz="2000"/>
              <a:t>指候选译文长度。</a:t>
            </a:r>
            <a:endParaRPr lang="zh-CN" altLang="en-US" sz="2000"/>
          </a:p>
          <a:p>
            <a:pPr marL="342900" indent="-342900">
              <a:buFont typeface="Wingdings" panose="05000000000000000000" charset="0"/>
              <a:buChar char=""/>
            </a:pPr>
            <a:r>
              <a:rPr lang="zh-CN" altLang="en-US" sz="2000"/>
              <a:t>希望译文更长些。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/>
              <a:t>e</a:t>
            </a:r>
            <a:r>
              <a:rPr lang="zh-CN" altLang="en-US"/>
              <a:t>valuation methods for text generation tasks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ROUGE（Recall-Oriented Understudy for Gisting Evaluation</a:t>
            </a:r>
            <a:endParaRPr lang="zh-CN" altLang="en-US"/>
          </a:p>
          <a:p>
            <a:pPr>
              <a:buFont typeface="Wingdings" panose="05000000000000000000" charset="0"/>
              <a:buChar char=""/>
            </a:pPr>
            <a:r>
              <a:rPr lang="zh-CN" altLang="en-US"/>
              <a:t>专注于召回率（</a:t>
            </a:r>
            <a:r>
              <a:rPr lang="zh-CN" altLang="en-US">
                <a:sym typeface="+mn-ea"/>
              </a:rPr>
              <a:t>关注有多少个参考译句中的 n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gram</a:t>
            </a:r>
            <a:r>
              <a:rPr lang="zh-CN" altLang="en-US">
                <a:sym typeface="+mn-ea"/>
              </a:rPr>
              <a:t>出现在了输出之中</a:t>
            </a:r>
            <a:r>
              <a:rPr lang="zh-CN" altLang="en-US"/>
              <a:t>）而非精度</a:t>
            </a:r>
            <a:r>
              <a:rPr lang="en-US" altLang="zh-CN"/>
              <a:t>(</a:t>
            </a:r>
            <a:r>
              <a:rPr lang="zh-CN" altLang="en-US"/>
              <a:t>候选译文中的</a:t>
            </a:r>
            <a:r>
              <a:rPr lang="en-US" altLang="zh-CN"/>
              <a:t>n-gram</a:t>
            </a:r>
            <a:r>
              <a:rPr lang="zh-CN" altLang="en-US"/>
              <a:t>有没有在参考译文中出现过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endParaRPr lang="zh-CN" altLang="en-US"/>
          </a:p>
          <a:p>
            <a:pPr>
              <a:buFont typeface="Wingdings" panose="05000000000000000000" charset="0"/>
              <a:buChar char=""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19325" y="5859145"/>
            <a:ext cx="5111115" cy="5156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/>
              <a:t>e</a:t>
            </a:r>
            <a:r>
              <a:rPr lang="zh-CN" altLang="en-US"/>
              <a:t>valuation methods for text generation tasks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ROUGE（Recall-Oriented Understudy for Gisting Evaluation</a:t>
            </a:r>
            <a:endParaRPr lang="zh-CN" altLang="en-US"/>
          </a:p>
          <a:p>
            <a:pPr>
              <a:buFont typeface="Wingdings" panose="05000000000000000000" charset="0"/>
              <a:buChar char=""/>
            </a:pPr>
            <a:r>
              <a:rPr lang="zh-CN" altLang="en-US"/>
              <a:t> ROUGE-N （将BLEU的精确率优化为召回率）</a:t>
            </a:r>
            <a:endParaRPr lang="zh-CN" altLang="en-US"/>
          </a:p>
          <a:p>
            <a:pPr>
              <a:buFont typeface="Wingdings" panose="05000000000000000000" charset="0"/>
              <a:buChar char=""/>
            </a:pPr>
            <a:endParaRPr lang="zh-CN" altLang="en-US"/>
          </a:p>
          <a:p>
            <a:pPr>
              <a:buFont typeface="Wingdings" panose="05000000000000000000" charset="0"/>
              <a:buChar char=""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19325" y="5840730"/>
            <a:ext cx="5111115" cy="5156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3410" y="3477260"/>
            <a:ext cx="8737600" cy="187134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416925" y="4894580"/>
            <a:ext cx="2204085" cy="48450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/>
              <a:t>e</a:t>
            </a:r>
            <a:r>
              <a:rPr lang="zh-CN" altLang="en-US"/>
              <a:t>valuation methods for text generation tasks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1071880" y="1489075"/>
            <a:ext cx="10515600" cy="4351338"/>
          </a:xfrm>
        </p:spPr>
        <p:txBody>
          <a:bodyPr>
            <a:normAutofit lnSpcReduction="10000"/>
          </a:bodyPr>
          <a:p>
            <a:r>
              <a:rPr lang="zh-CN" altLang="en-US"/>
              <a:t>ROUGE（Recall-Oriented Understudy for Gisting Evaluation</a:t>
            </a:r>
            <a:endParaRPr lang="zh-CN" altLang="en-US"/>
          </a:p>
          <a:p>
            <a:pPr>
              <a:buFont typeface="Wingdings" panose="05000000000000000000" charset="0"/>
              <a:buChar char=""/>
            </a:pPr>
            <a:r>
              <a:rPr lang="zh-CN" altLang="en-US"/>
              <a:t> ROUGE-N （将BLEU的精确率优化为召回率）</a:t>
            </a: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r>
              <a:rPr lang="zh-CN" altLang="en-US"/>
              <a:t>例：</a:t>
            </a: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r>
              <a:rPr lang="zh-CN" altLang="en-US"/>
              <a:t>候选译文: a cat is on the table</a:t>
            </a: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r>
              <a:rPr lang="zh-CN" altLang="en-US"/>
              <a:t>参考译文: there is a cat on the table</a:t>
            </a: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r>
              <a:rPr lang="en-US" altLang="zh-CN"/>
              <a:t>ROUGE-1 = |a,cat,is,on,the,table|/|there,is,a,cat,on,the,table| = 6/7</a:t>
            </a:r>
            <a:endParaRPr lang="en-US" altLang="zh-CN"/>
          </a:p>
          <a:p>
            <a:pPr marL="0" indent="0">
              <a:buFont typeface="Wingdings" panose="05000000000000000000" charset="0"/>
              <a:buNone/>
            </a:pPr>
            <a:r>
              <a:rPr lang="en-US" altLang="zh-CN"/>
              <a:t>ROUGE-2 = |(a,cat),(on,the),(the,table)|/|(there,is),(is,a),(a,cat),(cat,on),(on,the),(the,table)| = 1/2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2219325" y="5840730"/>
            <a:ext cx="5111115" cy="5156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/>
              <a:t>e</a:t>
            </a:r>
            <a:r>
              <a:rPr lang="zh-CN" altLang="en-US"/>
              <a:t>valuation methods for text generation tasks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ROUGE（Recall-Oriented Understudy for Gisting Evaluation</a:t>
            </a:r>
            <a:endParaRPr lang="zh-CN" altLang="en-US"/>
          </a:p>
          <a:p>
            <a:pPr>
              <a:buFont typeface="Wingdings" panose="05000000000000000000" charset="0"/>
              <a:buChar char=""/>
            </a:pPr>
            <a:r>
              <a:rPr lang="zh-CN" altLang="en-US"/>
              <a:t> ROUGE-L （将BLEU的n-gram优化为公共子序列）</a:t>
            </a: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endParaRPr lang="zh-CN" altLang="en-US"/>
          </a:p>
          <a:p>
            <a:pPr>
              <a:buFont typeface="Wingdings" panose="05000000000000000000" charset="0"/>
              <a:buChar char=""/>
            </a:pPr>
            <a:endParaRPr lang="zh-CN" altLang="en-US"/>
          </a:p>
          <a:p>
            <a:pPr>
              <a:buFont typeface="Wingdings" panose="05000000000000000000" charset="0"/>
              <a:buChar char=""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19325" y="5859145"/>
            <a:ext cx="5111115" cy="5156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截屏2020-07-11下午7.05.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5915" y="2959100"/>
            <a:ext cx="2540000" cy="3416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55030" y="3375025"/>
            <a:ext cx="593979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400"/>
              <a:t>公式中的 而 PLCS 表示精确率，</a:t>
            </a:r>
            <a:r>
              <a:rPr lang="en-US" altLang="zh-CN" sz="2400"/>
              <a:t>R</a:t>
            </a:r>
            <a:r>
              <a:rPr lang="zh-CN" altLang="en-US" sz="2400"/>
              <a:t>LCS 是召回率。 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400"/>
              <a:t>beta用于调节对精确率和召回率的关注度。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400"/>
              <a:t>如果 beta 很大，则 PLCS 可以忽略不计。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/>
              <a:t>e</a:t>
            </a:r>
            <a:r>
              <a:rPr lang="zh-CN" altLang="en-US"/>
              <a:t>valuation methods for text generation tasks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ROUGE（Recall-Oriented Understudy for Gisting Evaluation</a:t>
            </a:r>
            <a:endParaRPr lang="zh-CN" altLang="en-US"/>
          </a:p>
          <a:p>
            <a:pPr>
              <a:buFont typeface="Wingdings" panose="05000000000000000000" charset="0"/>
              <a:buChar char=""/>
            </a:pPr>
            <a:r>
              <a:rPr lang="zh-CN" altLang="en-US"/>
              <a:t> 由于ROUGE-L在计算最长公共子序列时，对于子序列的连续性没有限制，即两个词汇之间可以有任意长度的代沟，但是这不一定是不合理的。</a:t>
            </a: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r>
              <a:rPr lang="zh-CN" altLang="en-US"/>
              <a:t>参考译文: [A B C D E F G]</a:t>
            </a: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r>
              <a:rPr lang="zh-CN" altLang="en-US"/>
              <a:t>候选译文1: [A B C D H I K]</a:t>
            </a: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候选译文</a:t>
            </a:r>
            <a:r>
              <a:rPr lang="zh-CN" altLang="en-US"/>
              <a:t>2: [A H B K C I D]</a:t>
            </a:r>
            <a:endParaRPr lang="zh-CN" altLang="en-US"/>
          </a:p>
          <a:p>
            <a:pPr>
              <a:buFont typeface="Wingdings" panose="05000000000000000000" charset="0"/>
              <a:buChar char=""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19325" y="5859145"/>
            <a:ext cx="5111115" cy="5156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83580" y="3651885"/>
            <a:ext cx="525145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两个生成文本与参考文本都具有同样的最大公共子序列，此时ROUGE-L的值一样大，但是第一个生成文本的匹配是连续的，而第二个生成文本的匹配是不连续的，因此，应该是第一个生成文本的质量相对好一点才对，所以ROUGE-W在ROUGE-L的基础上对连续性添加一个权重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/>
              <a:t>e</a:t>
            </a:r>
            <a:r>
              <a:rPr lang="zh-CN" altLang="en-US"/>
              <a:t>valuation methods for text generation tasks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p>
            <a:r>
              <a:rPr lang="zh-CN" altLang="en-US"/>
              <a:t>ROUGE（Recall-Oriented Understudy for Gisting Evaluation</a:t>
            </a:r>
            <a:endParaRPr lang="zh-CN" altLang="en-US"/>
          </a:p>
          <a:p>
            <a:pPr>
              <a:buFont typeface="Wingdings" panose="05000000000000000000" charset="0"/>
              <a:buChar char=""/>
            </a:pPr>
            <a:r>
              <a:rPr lang="zh-CN" altLang="en-US"/>
              <a:t> ROUGE-S 也是对 N-gram 进行统计，但是其采用的 N-gram 允许"跳词 (Skip)"，即跳跃二元组（skip bigram）。</a:t>
            </a:r>
            <a:endParaRPr lang="zh-CN" altLang="en-US"/>
          </a:p>
          <a:p>
            <a:pPr>
              <a:buFont typeface="Wingdings" panose="05000000000000000000" charset="0"/>
              <a:buChar char=""/>
            </a:pPr>
            <a:r>
              <a:rPr lang="zh-CN" altLang="en-US"/>
              <a:t>例如句子 "I have a cat" 的 Skip 2-gram 有： (I, have)，(I, a)，(I, cat)，(have, a)，(have, cat)，(a, cat)。</a:t>
            </a: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endParaRPr lang="zh-CN" altLang="en-US"/>
          </a:p>
          <a:p>
            <a:pPr>
              <a:buFont typeface="Wingdings" panose="05000000000000000000" charset="0"/>
              <a:buChar char=""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19325" y="5859145"/>
            <a:ext cx="5111115" cy="5156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截屏2020-07-11下午7.27.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3720" y="3958590"/>
            <a:ext cx="3352800" cy="2416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/>
              <a:t>seq2seq framework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38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/>
          </a:p>
          <a:p>
            <a:pPr lvl="1"/>
            <a:endParaRPr lang="zh-CN" altLang="en-US" sz="1800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34250" y="1556385"/>
            <a:ext cx="4163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/>
          <a:p/>
        </p:txBody>
      </p:sp>
      <p:pic>
        <p:nvPicPr>
          <p:cNvPr id="8" name="seq2seq_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62990" y="1393825"/>
            <a:ext cx="10291445" cy="15786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18310" y="2965450"/>
            <a:ext cx="8829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序列到序列模型是一种框架结构，它接受</a:t>
            </a:r>
            <a:r>
              <a:rPr lang="zh-CN" altLang="en-US">
                <a:solidFill>
                  <a:schemeClr val="accent2"/>
                </a:solidFill>
              </a:rPr>
              <a:t>一个序列</a:t>
            </a:r>
            <a:r>
              <a:rPr lang="zh-CN" altLang="en-US"/>
              <a:t>（单词、字母、图像特征等）并输出</a:t>
            </a:r>
            <a:r>
              <a:rPr lang="zh-CN" altLang="en-US">
                <a:solidFill>
                  <a:schemeClr val="accent2"/>
                </a:solidFill>
              </a:rPr>
              <a:t>另一个序列</a:t>
            </a:r>
            <a:r>
              <a:rPr lang="zh-CN" altLang="en-US"/>
              <a:t>，由编码和解码两部分构成。</a:t>
            </a:r>
            <a:endParaRPr lang="zh-CN" altLang="en-US"/>
          </a:p>
        </p:txBody>
      </p:sp>
      <p:pic>
        <p:nvPicPr>
          <p:cNvPr id="6" name="seq2seq_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2990" y="3744595"/>
            <a:ext cx="10290810" cy="14662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717675" y="5377180"/>
            <a:ext cx="88290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如在机器翻译任务中，一个序列指的是一系列的词，一个接一个地被处理。同样，输出的也是一系列单词。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5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0">
              <p:cMediaNode>
                <p:cTn id="21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/>
              <a:t>e</a:t>
            </a:r>
            <a:r>
              <a:rPr lang="zh-CN" altLang="en-US"/>
              <a:t>valuation methods for text generation tasks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METEOR</a:t>
            </a:r>
            <a:endParaRPr lang="zh-CN" altLang="en-US"/>
          </a:p>
          <a:p>
            <a:pPr>
              <a:buFont typeface="Wingdings" panose="05000000000000000000" charset="0"/>
              <a:buChar char=""/>
            </a:pPr>
            <a:r>
              <a:rPr lang="zh-CN" altLang="en-US"/>
              <a:t>METEOR同时考虑了基于整个语料库上的准确率和召回率。</a:t>
            </a:r>
            <a:endParaRPr lang="zh-CN" altLang="en-US"/>
          </a:p>
          <a:p>
            <a:pPr>
              <a:buFont typeface="Wingdings" panose="05000000000000000000" charset="0"/>
              <a:buChar char=""/>
            </a:pPr>
            <a:r>
              <a:rPr lang="zh-CN" altLang="en-US"/>
              <a:t>也包括其他指标没有发现一些其他功能，如同义词匹配，同形词等。</a:t>
            </a:r>
            <a:endParaRPr lang="zh-CN" altLang="en-US"/>
          </a:p>
          <a:p>
            <a:pPr>
              <a:buFont typeface="Wingdings" panose="05000000000000000000" charset="0"/>
              <a:buChar char=""/>
            </a:pPr>
            <a:r>
              <a:rPr lang="zh-CN" altLang="en-US"/>
              <a:t>在评价句子流畅性的时候，用了 chunk 的概念（候选译文和参考译文能够对齐的、空间排列上连续的单词形成一个 chunk）。</a:t>
            </a:r>
            <a:endParaRPr lang="zh-CN" altLang="en-US"/>
          </a:p>
          <a:p>
            <a:pPr>
              <a:buFont typeface="Wingdings" panose="05000000000000000000" charset="0"/>
              <a:buChar char=""/>
            </a:pPr>
            <a:r>
              <a:rPr lang="zh-CN" altLang="en-US"/>
              <a:t>应用不是很广泛：只有</a:t>
            </a:r>
            <a:r>
              <a:rPr lang="en-US" altLang="zh-CN"/>
              <a:t>java</a:t>
            </a:r>
            <a:r>
              <a:rPr lang="zh-CN" altLang="en-US"/>
              <a:t>版本；超参数多；需要外部资源（比较鸡肋）</a:t>
            </a:r>
            <a:endParaRPr lang="zh-CN" altLang="en-US"/>
          </a:p>
          <a:p>
            <a:pPr>
              <a:buFont typeface="Wingdings" panose="05000000000000000000" charset="0"/>
              <a:buChar char=""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19325" y="5859145"/>
            <a:ext cx="5111115" cy="5156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br>
              <a:rPr lang="en-US" altLang="zh-CN">
                <a:latin typeface="+mn-ea"/>
                <a:cs typeface="+mn-ea"/>
                <a:sym typeface="+mn-ea"/>
              </a:rPr>
            </a:br>
            <a:endParaRPr lang="zh-CN" altLang="en-US">
              <a:latin typeface="+mj-ea"/>
              <a:cs typeface="+mj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105535" y="499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teacher forcing</a:t>
            </a:r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8960" y="1365885"/>
            <a:ext cx="2980690" cy="5105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20205" y="1825625"/>
            <a:ext cx="32905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错误结果会导致后续的学习都受到不好的影响，导致</a:t>
            </a:r>
            <a:r>
              <a:rPr lang="zh-CN" altLang="en-US">
                <a:solidFill>
                  <a:schemeClr val="accent1"/>
                </a:solidFill>
              </a:rPr>
              <a:t>学习速度变慢</a:t>
            </a:r>
            <a:r>
              <a:rPr lang="zh-CN" altLang="en-US"/>
              <a:t>，难以收敛。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720205" y="3936365"/>
            <a:ext cx="329057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在训练过程中，模型会有较好的效果，但是在测试的时候因为不能得到ground truth的支持，存在</a:t>
            </a:r>
            <a:r>
              <a:rPr lang="zh-CN" altLang="en-US">
                <a:solidFill>
                  <a:schemeClr val="accent1"/>
                </a:solidFill>
              </a:rPr>
              <a:t>训练测试偏差</a:t>
            </a:r>
            <a:r>
              <a:rPr lang="zh-CN" altLang="en-US"/>
              <a:t>，模型会变得脆弱。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br>
              <a:rPr lang="en-US" altLang="zh-CN">
                <a:latin typeface="+mn-ea"/>
                <a:cs typeface="+mn-ea"/>
                <a:sym typeface="+mn-ea"/>
              </a:rPr>
            </a:br>
            <a:endParaRPr lang="zh-CN" altLang="en-US">
              <a:latin typeface="+mj-ea"/>
              <a:cs typeface="+mj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105535" y="499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curriculum learning</a:t>
            </a:r>
            <a:endParaRPr lang="en-US"/>
          </a:p>
        </p:txBody>
      </p:sp>
      <p:sp>
        <p:nvSpPr>
          <p:cNvPr id="8" name="文本框 7"/>
          <p:cNvSpPr txBox="1"/>
          <p:nvPr/>
        </p:nvSpPr>
        <p:spPr>
          <a:xfrm>
            <a:off x="2551430" y="1691005"/>
            <a:ext cx="7089140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endParaRPr lang="zh-CN" altLang="en-US" sz="2400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400"/>
              <a:t>Curriculum Learning</a:t>
            </a:r>
            <a:endParaRPr lang="zh-CN" altLang="en-US" sz="2400"/>
          </a:p>
          <a:p>
            <a:pPr indent="0">
              <a:buFont typeface="Wingdings" panose="05000000000000000000" charset="0"/>
              <a:buNone/>
            </a:pP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使用一个概率p去选择使用ground truth的输出y(t)还是前一个时间步骤模型生成的输出h(t)作为当前时间步骤的输入x(+1)。</a:t>
            </a: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这个概率p会随着时间的推移而改变，称为计划抽样(scheduled sampling)，训练过程中force learning的概率会渐渐变小。</a:t>
            </a: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一开始老师带着学，后面慢慢放手让学生自主学。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br>
              <a:rPr lang="en-US" altLang="zh-CN">
                <a:latin typeface="+mn-ea"/>
                <a:cs typeface="+mn-ea"/>
                <a:sym typeface="+mn-ea"/>
              </a:rPr>
            </a:br>
            <a:endParaRPr lang="zh-CN" altLang="en-US">
              <a:latin typeface="+mj-ea"/>
              <a:cs typeface="+mj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105535" y="499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beam search</a:t>
            </a:r>
            <a:endParaRPr lang="en-US"/>
          </a:p>
        </p:txBody>
      </p:sp>
      <p:sp>
        <p:nvSpPr>
          <p:cNvPr id="8" name="文本框 7"/>
          <p:cNvSpPr txBox="1"/>
          <p:nvPr/>
        </p:nvSpPr>
        <p:spPr>
          <a:xfrm>
            <a:off x="1397635" y="2703830"/>
            <a:ext cx="369824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400"/>
              <a:t>Beam Search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对词表中每一个单词的预测概率执行搜索，生成多个候选输出序列。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9" name="图片 8" descr="截屏2020-07-13上午11.35.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5875" y="1863725"/>
            <a:ext cx="6400165" cy="4085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br>
              <a:rPr lang="en-US" altLang="zh-CN">
                <a:latin typeface="+mn-ea"/>
                <a:cs typeface="+mn-ea"/>
                <a:sym typeface="+mn-ea"/>
              </a:rPr>
            </a:br>
            <a:endParaRPr lang="zh-CN" altLang="en-US">
              <a:latin typeface="+mj-ea"/>
              <a:cs typeface="+mj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zh-CN" altLang="en-US"/>
              <a:t>https://shimo.im/mindmaps/khVRJ8V9tqCRXxth/ 《项目结构分析：chatbot by seq2seq + attention 》，可复制链接后用石墨文档 App 或小程序打开</a:t>
            </a:r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105535" y="499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/>
              <a:t>demo：</a:t>
            </a:r>
            <a:r>
              <a:rPr lang="en-US" altLang="zh-CN"/>
              <a:t>chatbot</a:t>
            </a:r>
            <a:r>
              <a:rPr lang="zh-CN" altLang="en-US"/>
              <a:t> by seq2seq + attention</a:t>
            </a:r>
            <a:br>
              <a:rPr lang="zh-CN" altLang="en-US"/>
            </a:b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br>
              <a:rPr lang="en-US" altLang="zh-CN">
                <a:latin typeface="+mn-ea"/>
                <a:cs typeface="+mn-ea"/>
                <a:sym typeface="+mn-ea"/>
              </a:rPr>
            </a:br>
            <a:endParaRPr lang="zh-CN" altLang="en-US">
              <a:latin typeface="+mj-ea"/>
              <a:cs typeface="+mj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105535" y="499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/>
              <a:t>demo：</a:t>
            </a:r>
            <a:r>
              <a:rPr lang="en-US" altLang="zh-CN"/>
              <a:t>chatbot</a:t>
            </a:r>
            <a:r>
              <a:rPr lang="zh-CN" altLang="en-US"/>
              <a:t> by seq2seq + attention</a:t>
            </a:r>
            <a:br>
              <a:rPr lang="zh-CN" altLang="en-US"/>
            </a:br>
            <a:endParaRPr lang="zh-CN" altLang="en-US"/>
          </a:p>
        </p:txBody>
      </p:sp>
      <p:graphicFrame>
        <p:nvGraphicFramePr>
          <p:cNvPr id="9" name="表格 8"/>
          <p:cNvGraphicFramePr/>
          <p:nvPr/>
        </p:nvGraphicFramePr>
        <p:xfrm>
          <a:off x="2319655" y="2546985"/>
          <a:ext cx="85344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00"/>
                <a:gridCol w="42672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active function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loss (75000 iteration 4000data)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nothing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4.55-&gt;1.71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relu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4.56-&gt;0.61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sigmoid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4.57-&gt;0.61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tanh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4.58-&gt;0.71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2391410" y="5280660"/>
            <a:ext cx="86741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relu</a:t>
            </a:r>
            <a:r>
              <a:rPr lang="zh-CN" altLang="en-US"/>
              <a:t>介绍：</a:t>
            </a:r>
            <a:endParaRPr lang="zh-CN" altLang="en-US"/>
          </a:p>
          <a:p>
            <a:r>
              <a:rPr lang="zh-CN" altLang="en-US"/>
              <a:t>https://machinelearningmastery.com/rectified-linear-activation-function-for-deep-learning-neural-networks/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6035" y="365125"/>
            <a:ext cx="549275" cy="429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0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838835" y="5708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41095" y="4124325"/>
            <a:ext cx="10537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</a:p>
        </p:txBody>
      </p:sp>
      <p:sp>
        <p:nvSpPr>
          <p:cNvPr id="8" name="圆角矩形 7"/>
          <p:cNvSpPr/>
          <p:nvPr/>
        </p:nvSpPr>
        <p:spPr>
          <a:xfrm>
            <a:off x="967740" y="5016500"/>
            <a:ext cx="1250315" cy="4171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 cmpd="thickThin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embedding </a:t>
            </a:r>
            <a:endParaRPr lang="en-US" altLang="zh-CN" sz="14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 rot="5400000">
            <a:off x="17145" y="3767455"/>
            <a:ext cx="1196340" cy="4470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 cmpd="thickThin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hidden</a:t>
            </a:r>
            <a:endParaRPr lang="en-US" altLang="zh-CN" sz="14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4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548255" y="2374900"/>
            <a:ext cx="3828415" cy="23495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attn(hidden_size + embed_size, sen_len)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 rot="16200000">
            <a:off x="859155" y="3365500"/>
            <a:ext cx="2349500" cy="368300"/>
            <a:chOff x="3008" y="5667"/>
            <a:chExt cx="5556" cy="580"/>
          </a:xfrm>
        </p:grpSpPr>
        <p:sp>
          <p:nvSpPr>
            <p:cNvPr id="18" name="圆角矩形 17"/>
            <p:cNvSpPr/>
            <p:nvPr/>
          </p:nvSpPr>
          <p:spPr>
            <a:xfrm>
              <a:off x="3008" y="5667"/>
              <a:ext cx="2778" cy="5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mpd="thickThin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indent="0" algn="l">
                <a:buFont typeface="Arial" panose="020B0604020202020204" pitchFamily="34" charset="0"/>
                <a:buNone/>
              </a:pPr>
              <a:endParaRPr lang="en-US" altLang="zh-CN" sz="14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786" y="5667"/>
              <a:ext cx="2778" cy="5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mpd="thickThin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indent="0" algn="l">
                <a:buFont typeface="Arial" panose="020B0604020202020204" pitchFamily="34" charset="0"/>
                <a:buNone/>
              </a:pPr>
              <a:endParaRPr lang="en-US" altLang="zh-CN" sz="14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21" name="直接箭头连接符 20"/>
          <p:cNvCxnSpPr>
            <a:stCxn id="16" idx="0"/>
          </p:cNvCxnSpPr>
          <p:nvPr/>
        </p:nvCxnSpPr>
        <p:spPr>
          <a:xfrm>
            <a:off x="838835" y="3990975"/>
            <a:ext cx="904875" cy="2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8" idx="0"/>
          </p:cNvCxnSpPr>
          <p:nvPr/>
        </p:nvCxnSpPr>
        <p:spPr>
          <a:xfrm flipH="1" flipV="1">
            <a:off x="1586230" y="4102735"/>
            <a:ext cx="6985" cy="9137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7750175" y="3327400"/>
            <a:ext cx="3680460" cy="4445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attn_weights(sen_len)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591300" y="3365500"/>
            <a:ext cx="1099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softmax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7790180" y="3943985"/>
            <a:ext cx="3806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0.2, 0.1,0.1...</a:t>
            </a:r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1105535" y="499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/>
              <a:t>demo：</a:t>
            </a:r>
            <a:r>
              <a:rPr lang="en-US" altLang="zh-CN"/>
              <a:t>chatbot</a:t>
            </a:r>
            <a:r>
              <a:rPr lang="zh-CN" altLang="en-US"/>
              <a:t> by seq2seq + attention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39820" y="5016500"/>
            <a:ext cx="16452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用一个全连接层去学习注意力权重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6035" y="365125"/>
            <a:ext cx="549275" cy="429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0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838835" y="5708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41095" y="4124325"/>
            <a:ext cx="10537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</a:p>
        </p:txBody>
      </p:sp>
      <p:sp>
        <p:nvSpPr>
          <p:cNvPr id="24" name="圆角矩形 23"/>
          <p:cNvSpPr/>
          <p:nvPr/>
        </p:nvSpPr>
        <p:spPr>
          <a:xfrm rot="16200000">
            <a:off x="-137795" y="3464560"/>
            <a:ext cx="3343275" cy="4445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attn_weights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sen_len)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839085" y="2015490"/>
            <a:ext cx="3074670" cy="334327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encoder_outputs(sen_len, hidden_size*2)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049770" y="3358515"/>
            <a:ext cx="3352800" cy="65786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attn_applied(hidden_size*2)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>
            <a:off x="1105535" y="499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/>
              <a:t>demo：</a:t>
            </a:r>
            <a:r>
              <a:rPr lang="en-US" altLang="zh-CN"/>
              <a:t>chatbot</a:t>
            </a:r>
            <a:r>
              <a:rPr lang="zh-CN" altLang="en-US"/>
              <a:t> by seq2seq + attention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799705" y="4713605"/>
            <a:ext cx="2046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加入了注意力机制的源文信息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6035" y="365125"/>
            <a:ext cx="549275" cy="4292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0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838835" y="5708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41095" y="4124325"/>
            <a:ext cx="10537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</a:p>
        </p:txBody>
      </p:sp>
      <p:sp>
        <p:nvSpPr>
          <p:cNvPr id="5" name="圆角矩形 4"/>
          <p:cNvSpPr/>
          <p:nvPr/>
        </p:nvSpPr>
        <p:spPr>
          <a:xfrm rot="16200000">
            <a:off x="157480" y="3423285"/>
            <a:ext cx="3223895" cy="65786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atte_applied 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(hidden_size*2)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609215" y="2140585"/>
            <a:ext cx="2014855" cy="322389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attn_combine(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(hidden_size*2)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,hiddensize)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402580" y="3349625"/>
            <a:ext cx="2014855" cy="61722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output(hidden_size)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 rot="5400000">
            <a:off x="7268845" y="4902200"/>
            <a:ext cx="1612265" cy="6553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 cmpd="thickThin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hidden </a:t>
            </a:r>
            <a:endParaRPr lang="en-US" altLang="zh-CN" sz="14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36585" y="3568065"/>
            <a:ext cx="1654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gru + linear</a:t>
            </a:r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1105535" y="499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/>
              <a:t>demo：</a:t>
            </a:r>
            <a:r>
              <a:rPr lang="en-US" altLang="zh-CN"/>
              <a:t>chatbot</a:t>
            </a:r>
            <a:r>
              <a:rPr lang="zh-CN" altLang="en-US"/>
              <a:t> by seq2seq + attention</a:t>
            </a:r>
            <a:br>
              <a:rPr lang="zh-CN" altLang="en-US"/>
            </a:b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fo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6350"/>
            <a:ext cx="12160885" cy="68408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参考链接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3825"/>
            <a:ext cx="10515600" cy="4351338"/>
          </a:xfrm>
        </p:spPr>
        <p:txBody>
          <a:bodyPr>
            <a:normAutofit lnSpcReduction="20000"/>
          </a:bodyPr>
          <a:lstStyle/>
          <a:p>
            <a:pPr marL="0" indent="0" algn="just">
              <a:buNone/>
            </a:pPr>
            <a:endParaRPr lang="zh-CN" altLang="en-US" sz="2000"/>
          </a:p>
          <a:p>
            <a:pPr lvl="1"/>
            <a:r>
              <a:t>BLEU, METEOR, ROUGE</a:t>
            </a:r>
          </a:p>
          <a:p>
            <a:pPr marL="457200" lvl="1" indent="0">
              <a:buNone/>
            </a:pPr>
            <a:r>
              <a:rPr lang="zh-CN" altLang="en-US"/>
              <a:t>https://www.zhihu.com/question/304798594/answer/575213860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https://blog.csdn.net/joshuaxx316/article/details/58696552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https://blog.csdn.net/linchuhai/article/details/90140555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https://zhuanlan.zhihu.com/p/144182853</a:t>
            </a: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lvl="1"/>
            <a:r>
              <a:rPr lang="zh-CN" altLang="en-US"/>
              <a:t>注意力用的是过滤器，而非探照灯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https://neu-reality.com/2019/10/how-brain-pays-attention/</a:t>
            </a: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lvl="1"/>
            <a:r>
              <a:rPr lang="zh-CN" altLang="en-US"/>
              <a:t>What is Teacher Forcing for Recurrent Neural Networks?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https://machinelearningmastery.com/teacher-forcing-for-recurrent-neural-networks/</a:t>
            </a: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94" y="365126"/>
            <a:ext cx="10516784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seq2seq framework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38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/>
          </a:p>
          <a:p>
            <a:pPr lvl="1"/>
            <a:endParaRPr lang="zh-CN" altLang="en-US" sz="1800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34250" y="1556385"/>
            <a:ext cx="4163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/>
          <a:p/>
        </p:txBody>
      </p:sp>
      <p:sp>
        <p:nvSpPr>
          <p:cNvPr id="9" name="文本框 8"/>
          <p:cNvSpPr txBox="1"/>
          <p:nvPr/>
        </p:nvSpPr>
        <p:spPr>
          <a:xfrm>
            <a:off x="1136015" y="5122545"/>
            <a:ext cx="110305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编码器</a:t>
            </a:r>
            <a:r>
              <a:rPr lang="en-US" altLang="zh-CN"/>
              <a:t>+</a:t>
            </a:r>
            <a:r>
              <a:rPr lang="zh-CN" altLang="en-US"/>
              <a:t>解码器</a:t>
            </a:r>
            <a:r>
              <a:rPr lang="en-US" altLang="zh-CN"/>
              <a:t>: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编码器处理输入序列中的每一项，将捕获的信息编译成一个向量（</a:t>
            </a:r>
            <a:r>
              <a:rPr lang="zh-CN" altLang="en-US" b="1">
                <a:solidFill>
                  <a:schemeClr val="accent2"/>
                </a:solidFill>
              </a:rPr>
              <a:t>对输入序列的编码</a:t>
            </a:r>
            <a:r>
              <a:rPr lang="zh-CN" altLang="en-US"/>
              <a:t>）。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在处理完整个输入序列后，编码器将上下文发送给解码器，</a:t>
            </a:r>
            <a:r>
              <a:rPr lang="zh-CN" altLang="en-US" b="1">
                <a:solidFill>
                  <a:schemeClr val="accent2"/>
                </a:solidFill>
              </a:rPr>
              <a:t>解码器开始逐项生成输出序列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8" name="seq2seq_3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36015" y="1556385"/>
            <a:ext cx="9919335" cy="3431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altLang="zh-CN">
                <a:sym typeface="+mn-ea"/>
              </a:rPr>
            </a:br>
            <a:r>
              <a:rPr lang="en-US" altLang="zh-CN">
                <a:latin typeface="+mn-ea"/>
                <a:cs typeface="+mn-ea"/>
                <a:sym typeface="+mn-ea"/>
              </a:rPr>
              <a:t>tasks by seq2seq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38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/>
          </a:p>
          <a:p>
            <a:pPr lvl="1"/>
            <a:endParaRPr lang="zh-CN" altLang="en-US" sz="1800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34250" y="1556385"/>
            <a:ext cx="4163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/>
          <a:p/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9755" y="1450340"/>
            <a:ext cx="3475990" cy="157035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830830" y="3248660"/>
            <a:ext cx="2158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阅读理解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336915" y="3244215"/>
            <a:ext cx="2158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文本摘要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525" y="3765550"/>
            <a:ext cx="2671445" cy="159829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30830" y="5574030"/>
            <a:ext cx="2158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闲聊系统 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525" y="1556385"/>
            <a:ext cx="2670810" cy="15678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115" y="3631565"/>
            <a:ext cx="2590165" cy="194246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336915" y="5574030"/>
            <a:ext cx="2158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看图说话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machine translation by seq2seq</a:t>
            </a:r>
            <a:br>
              <a:rPr lang="en-US" altLang="zh-CN"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38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/>
          </a:p>
          <a:p>
            <a:pPr lvl="1"/>
            <a:endParaRPr lang="zh-CN" altLang="en-US" sz="1800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34250" y="1556385"/>
            <a:ext cx="4163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/>
          <a:p/>
        </p:txBody>
      </p:sp>
      <p:sp>
        <p:nvSpPr>
          <p:cNvPr id="6" name="文本框 5"/>
          <p:cNvSpPr txBox="1"/>
          <p:nvPr/>
        </p:nvSpPr>
        <p:spPr>
          <a:xfrm>
            <a:off x="1000125" y="5745480"/>
            <a:ext cx="9870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在机器翻译的情况下，</a:t>
            </a:r>
            <a:r>
              <a:rPr lang="en-US" altLang="zh-CN"/>
              <a:t>seq2seq</a:t>
            </a:r>
            <a:r>
              <a:rPr lang="zh-CN" altLang="en-US"/>
              <a:t>的运行模式，</a:t>
            </a:r>
            <a:r>
              <a:rPr lang="en-US" altLang="zh-CN"/>
              <a:t>input-&gt;encoder-&gt;context-&gt;decoder-&gt;output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context</a:t>
            </a:r>
            <a:r>
              <a:rPr lang="zh-CN" altLang="en-US"/>
              <a:t>（对源文的编码）是一个向量，代表源文的信息。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285" y="3449955"/>
            <a:ext cx="6361430" cy="2239010"/>
          </a:xfrm>
          <a:prstGeom prst="rect">
            <a:avLst/>
          </a:prstGeom>
        </p:spPr>
      </p:pic>
      <p:pic>
        <p:nvPicPr>
          <p:cNvPr id="10" name="seq2seq_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1435" y="1691005"/>
            <a:ext cx="9549130" cy="1758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9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machine translation by seq2seq</a:t>
            </a:r>
            <a:br>
              <a:rPr lang="en-US" altLang="zh-CN"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38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/>
          </a:p>
          <a:p>
            <a:pPr lvl="1"/>
            <a:endParaRPr lang="zh-CN" altLang="en-US" sz="1800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34250" y="1556385"/>
            <a:ext cx="4163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/>
          <a:p/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1725" y="1819910"/>
            <a:ext cx="7449185" cy="24301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84370" y="4749165"/>
            <a:ext cx="459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文本输入：法语句子（四维词向量）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machine translation by seq2seq</a:t>
            </a:r>
            <a:br>
              <a:rPr lang="en-US" altLang="zh-CN"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38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/>
          </a:p>
          <a:p>
            <a:pPr lvl="1"/>
            <a:endParaRPr lang="zh-CN" altLang="en-US" sz="1800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34250" y="1556385"/>
            <a:ext cx="4163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/>
          <a:p/>
        </p:txBody>
      </p:sp>
      <p:pic>
        <p:nvPicPr>
          <p:cNvPr id="8" name="RNN_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37130" y="1393825"/>
            <a:ext cx="7261860" cy="36398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9890" y="5233670"/>
            <a:ext cx="114122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>
                <a:sym typeface="+mn-ea"/>
              </a:rPr>
              <a:t>编码器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为</a:t>
            </a:r>
            <a:r>
              <a:rPr lang="en-US" altLang="zh-CN">
                <a:sym typeface="+mn-ea"/>
              </a:rPr>
              <a:t>RNN</a:t>
            </a:r>
            <a:r>
              <a:rPr lang="zh-CN" altLang="en-US">
                <a:sym typeface="+mn-ea"/>
              </a:rPr>
              <a:t>的情况下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每个词首先转化为词向量，一个个地输入。</a:t>
            </a:r>
            <a:endParaRPr lang="zh-CN" altLang="en-US"/>
          </a:p>
          <a:p>
            <a:r>
              <a:rPr lang="zh-CN" altLang="en-US">
                <a:sym typeface="+mn-ea"/>
              </a:rPr>
              <a:t>在每个时间步接受两个输入：来自输入语句的单词和上一时间步的隐藏状态。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machine translation by seq2seq</a:t>
            </a:r>
            <a:br>
              <a:rPr lang="en-US" altLang="zh-CN"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38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zh-CN" altLang="en-US" sz="2000"/>
          </a:p>
          <a:p>
            <a:pPr lvl="1"/>
            <a:endParaRPr lang="zh-CN" altLang="en-US" sz="1800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34250" y="1556385"/>
            <a:ext cx="4163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/>
          <a:p/>
        </p:txBody>
      </p:sp>
      <p:sp>
        <p:nvSpPr>
          <p:cNvPr id="6" name="文本框 5"/>
          <p:cNvSpPr txBox="1"/>
          <p:nvPr/>
        </p:nvSpPr>
        <p:spPr>
          <a:xfrm>
            <a:off x="390525" y="5157470"/>
            <a:ext cx="11412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解码器</a:t>
            </a:r>
            <a:r>
              <a:rPr lang="en-US" altLang="zh-CN"/>
              <a:t>(RNN)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>
                <a:sym typeface="+mn-ea"/>
              </a:rPr>
              <a:t>注意最后一个隐藏状态实际上是传递给解码器的</a:t>
            </a:r>
            <a:r>
              <a:rPr lang="en-US" altLang="zh-CN">
                <a:sym typeface="+mn-ea"/>
              </a:rPr>
              <a:t>context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</p:txBody>
      </p:sp>
      <p:pic>
        <p:nvPicPr>
          <p:cNvPr id="8" name="seq2seq_6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94460" y="1556385"/>
            <a:ext cx="9347200" cy="3321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6062</Words>
  <Application>WPS 演示</Application>
  <PresentationFormat>宽屏</PresentationFormat>
  <Paragraphs>600</Paragraphs>
  <Slides>39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Arial</vt:lpstr>
      <vt:lpstr>宋体</vt:lpstr>
      <vt:lpstr>Wingdings</vt:lpstr>
      <vt:lpstr>Wingdings</vt:lpstr>
      <vt:lpstr>Calibri Light</vt:lpstr>
      <vt:lpstr>等线</vt:lpstr>
      <vt:lpstr>Calibri</vt:lpstr>
      <vt:lpstr>微软雅黑</vt:lpstr>
      <vt:lpstr>Arial Unicode MS</vt:lpstr>
      <vt:lpstr>PMingLiU</vt:lpstr>
      <vt:lpstr>等线 Light</vt:lpstr>
      <vt:lpstr>Office 佈景主題</vt:lpstr>
      <vt:lpstr>seq2seq+attention</vt:lpstr>
      <vt:lpstr>大纲</vt:lpstr>
      <vt:lpstr>seq2seq framework</vt:lpstr>
      <vt:lpstr> seq2seq framework </vt:lpstr>
      <vt:lpstr> tasks by seq2seq </vt:lpstr>
      <vt:lpstr> machine translation by seq2seq </vt:lpstr>
      <vt:lpstr> machine translation by seq2seq </vt:lpstr>
      <vt:lpstr> machine translation by seq2seq </vt:lpstr>
      <vt:lpstr> machine translation by seq2seq </vt:lpstr>
      <vt:lpstr> machine translation by seq2seq </vt:lpstr>
      <vt:lpstr>attention</vt:lpstr>
      <vt:lpstr> attention </vt:lpstr>
      <vt:lpstr>attention</vt:lpstr>
      <vt:lpstr>attention</vt:lpstr>
      <vt:lpstr>machine translation by seq2seq + attention</vt:lpstr>
      <vt:lpstr> machine translation by seq2seq + attention </vt:lpstr>
      <vt:lpstr>machine translation by seq2seq + attention</vt:lpstr>
      <vt:lpstr>machine translation by seq2seq + attention</vt:lpstr>
      <vt:lpstr>machine translation by seq2seq + attention</vt:lpstr>
      <vt:lpstr>休息</vt:lpstr>
      <vt:lpstr>evaluation methods for text generation tasks</vt:lpstr>
      <vt:lpstr>evaluation methods for text generation tasks</vt:lpstr>
      <vt:lpstr>evaluation methods for text generation tasks</vt:lpstr>
      <vt:lpstr>evaluation methods for text generation tasks</vt:lpstr>
      <vt:lpstr>evaluation methods for text generation tasks</vt:lpstr>
      <vt:lpstr>evaluation methods for text generation tasks</vt:lpstr>
      <vt:lpstr>evaluation methods for text generation tasks</vt:lpstr>
      <vt:lpstr>evaluation methods for text generation tasks</vt:lpstr>
      <vt:lpstr>evaluation methods for text generation tasks</vt:lpstr>
      <vt:lpstr>evaluation methods for text generation tasks</vt:lpstr>
      <vt:lpstr> </vt:lpstr>
      <vt:lpstr> </vt:lpstr>
      <vt:lpstr> </vt:lpstr>
      <vt:lpstr> </vt:lpstr>
      <vt:lpstr> </vt:lpstr>
      <vt:lpstr>PowerPoint 演示文稿</vt:lpstr>
      <vt:lpstr>PowerPoint 演示文稿</vt:lpstr>
      <vt:lpstr>PowerPoint 演示文稿</vt:lpstr>
      <vt:lpstr>参考链接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Network (RNN)</dc:title>
  <dc:creator>Hung-yi Lee</dc:creator>
  <cp:lastModifiedBy>TOWER</cp:lastModifiedBy>
  <cp:revision>76</cp:revision>
  <dcterms:created xsi:type="dcterms:W3CDTF">2020-07-18T04:20:00Z</dcterms:created>
  <dcterms:modified xsi:type="dcterms:W3CDTF">2021-02-08T02:52:26Z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